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31"/>
  </p:notesMasterIdLst>
  <p:handoutMasterIdLst>
    <p:handoutMasterId r:id="rId32"/>
  </p:handoutMasterIdLst>
  <p:sldIdLst>
    <p:sldId id="295" r:id="rId4"/>
    <p:sldId id="261" r:id="rId5"/>
    <p:sldId id="299" r:id="rId6"/>
    <p:sldId id="264" r:id="rId7"/>
    <p:sldId id="297" r:id="rId8"/>
    <p:sldId id="317" r:id="rId9"/>
    <p:sldId id="301" r:id="rId10"/>
    <p:sldId id="302" r:id="rId11"/>
    <p:sldId id="303" r:id="rId12"/>
    <p:sldId id="304" r:id="rId13"/>
    <p:sldId id="315" r:id="rId14"/>
    <p:sldId id="278" r:id="rId15"/>
    <p:sldId id="298" r:id="rId16"/>
    <p:sldId id="318" r:id="rId17"/>
    <p:sldId id="305" r:id="rId18"/>
    <p:sldId id="307" r:id="rId19"/>
    <p:sldId id="268" r:id="rId20"/>
    <p:sldId id="316" r:id="rId21"/>
    <p:sldId id="308" r:id="rId22"/>
    <p:sldId id="314" r:id="rId23"/>
    <p:sldId id="271" r:id="rId24"/>
    <p:sldId id="313" r:id="rId25"/>
    <p:sldId id="276" r:id="rId26"/>
    <p:sldId id="312" r:id="rId27"/>
    <p:sldId id="310" r:id="rId28"/>
    <p:sldId id="265" r:id="rId29"/>
    <p:sldId id="319" r:id="rId3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5A1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446" y="-1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4740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="" xmlns:a16="http://schemas.microsoft.com/office/drawing/2014/main" id="{3FC051B8-11DC-459A-A28E-F7D258C7D5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0F659CC9-39DD-4306-BEDB-17D60F687E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86991-E156-4BE0-9C0D-02AFA4CF96F9}" type="datetimeFigureOut">
              <a:rPr lang="ko-KR" altLang="en-US" smtClean="0"/>
              <a:pPr/>
              <a:t>2020-07-06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E40DBAB0-3D44-4A83-AE92-6B356504C9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B7AF76F5-ADA4-4AAB-ABA0-41F8A5EFB1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83C48-3F79-4EB3-B071-098702D31D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29109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132E6-B4F4-402E-A483-88FBBB9B0E4C}" type="datetimeFigureOut">
              <a:rPr lang="ko-KR" altLang="en-US" smtClean="0"/>
              <a:pPr/>
              <a:t>2020-07-06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81622-CD4D-4762-AB75-C7A32FE55F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2716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81622-CD4D-4762-AB75-C7A32FE55F3D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21774"/>
            <a:ext cx="251520" cy="18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684" y="306962"/>
            <a:ext cx="3600400" cy="115212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+mn-ea"/>
              </a:rPr>
              <a:t>FREE PPT TEMPLATES</a:t>
            </a:r>
            <a:endParaRPr lang="en-US" altLang="ko-KR" b="1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1425182"/>
            <a:ext cx="3600400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sz="1400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sz="1400" b="1" dirty="0"/>
              <a:t>OF YOUR PRESENTATION HERE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xmlns="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305644" y="0"/>
            <a:ext cx="2532712" cy="16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305644" y="1743750"/>
            <a:ext cx="2532712" cy="16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05644" y="3487500"/>
            <a:ext cx="2532712" cy="16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76481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24997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963785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838356" y="0"/>
            <a:ext cx="3305644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305644" y="0"/>
            <a:ext cx="2532712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8446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 userDrawn="1"/>
        </p:nvSpPr>
        <p:spPr>
          <a:xfrm>
            <a:off x="1225325" y="1276113"/>
            <a:ext cx="3816000" cy="3312000"/>
          </a:xfrm>
          <a:prstGeom prst="frame">
            <a:avLst>
              <a:gd name="adj1" fmla="val 1918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27001" y="555526"/>
            <a:ext cx="3816424" cy="3312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853902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="" xmlns:a16="http://schemas.microsoft.com/office/drawing/2014/main" id="{A4689631-BD19-446A-8744-6C48B21546F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07426" y="418289"/>
            <a:ext cx="7969461" cy="4163237"/>
          </a:xfrm>
          <a:custGeom>
            <a:avLst/>
            <a:gdLst>
              <a:gd name="connsiteX0" fmla="*/ 0 w 7969461"/>
              <a:gd name="connsiteY0" fmla="*/ 0 h 4163237"/>
              <a:gd name="connsiteX1" fmla="*/ 7969461 w 7969461"/>
              <a:gd name="connsiteY1" fmla="*/ 0 h 4163237"/>
              <a:gd name="connsiteX2" fmla="*/ 7969461 w 7969461"/>
              <a:gd name="connsiteY2" fmla="*/ 4163237 h 416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69461" h="4163237">
                <a:moveTo>
                  <a:pt x="0" y="0"/>
                </a:moveTo>
                <a:lnTo>
                  <a:pt x="7969461" y="0"/>
                </a:lnTo>
                <a:lnTo>
                  <a:pt x="7969461" y="41632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360000" anchor="t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6">
            <a:extLst>
              <a:ext uri="{FF2B5EF4-FFF2-40B4-BE49-F238E27FC236}">
                <a16:creationId xmlns="" xmlns:a16="http://schemas.microsoft.com/office/drawing/2014/main" id="{E3AF9713-9B3A-4DAB-9E7B-6351A9AA7B1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3152" y="555241"/>
            <a:ext cx="8002200" cy="4183732"/>
          </a:xfrm>
          <a:custGeom>
            <a:avLst/>
            <a:gdLst>
              <a:gd name="connsiteX0" fmla="*/ 19050 w 8002200"/>
              <a:gd name="connsiteY0" fmla="*/ 0 h 4183732"/>
              <a:gd name="connsiteX1" fmla="*/ 8002200 w 8002200"/>
              <a:gd name="connsiteY1" fmla="*/ 4174207 h 4183732"/>
              <a:gd name="connsiteX2" fmla="*/ 0 w 8002200"/>
              <a:gd name="connsiteY2" fmla="*/ 4183732 h 4183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02200" h="4183732">
                <a:moveTo>
                  <a:pt x="19050" y="0"/>
                </a:moveTo>
                <a:lnTo>
                  <a:pt x="8002200" y="4174207"/>
                </a:lnTo>
                <a:lnTo>
                  <a:pt x="0" y="41837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360000" anchor="b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52353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851672"/>
            <a:ext cx="2232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08000" y="1851672"/>
            <a:ext cx="2232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912000" y="1851672"/>
            <a:ext cx="2232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304000" y="1851672"/>
            <a:ext cx="2232000" cy="2880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Text Placeholder 9">
            <a:extLst>
              <a:ext uri="{FF2B5EF4-FFF2-40B4-BE49-F238E27FC236}">
                <a16:creationId xmlns="" xmlns:a16="http://schemas.microsoft.com/office/drawing/2014/main" id="{4BF4C512-4DAE-4643-9257-7408E3DC3D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="" xmlns:a16="http://schemas.microsoft.com/office/drawing/2014/main" id="{98EDD950-F5C9-45A4-8368-CFD06C272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5430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xmlns="" val="2838727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8182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4860032" y="915566"/>
            <a:ext cx="3312368" cy="3312368"/>
            <a:chOff x="5112060" y="1203598"/>
            <a:chExt cx="3312368" cy="3312368"/>
          </a:xfrm>
        </p:grpSpPr>
        <p:sp>
          <p:nvSpPr>
            <p:cNvPr id="3" name="Oval 2"/>
            <p:cNvSpPr/>
            <p:nvPr userDrawn="1"/>
          </p:nvSpPr>
          <p:spPr>
            <a:xfrm>
              <a:off x="5184068" y="1275606"/>
              <a:ext cx="3168352" cy="316835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5112060" y="1203598"/>
              <a:ext cx="3312368" cy="331236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Parallelogram 1"/>
          <p:cNvSpPr/>
          <p:nvPr userDrawn="1"/>
        </p:nvSpPr>
        <p:spPr>
          <a:xfrm>
            <a:off x="0" y="0"/>
            <a:ext cx="4968552" cy="5143500"/>
          </a:xfrm>
          <a:prstGeom prst="parallelogram">
            <a:avLst>
              <a:gd name="adj" fmla="val 550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932040" y="1923678"/>
            <a:ext cx="3168352" cy="98944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32040" y="2890262"/>
            <a:ext cx="3168352" cy="47357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446" y="1364637"/>
            <a:ext cx="2316681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4595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6011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3203848" y="483518"/>
            <a:ext cx="2736304" cy="27363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1059582"/>
            <a:ext cx="1434734" cy="14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876006"/>
            <a:ext cx="9144000" cy="2674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 Placeholder 9">
            <a:extLst>
              <a:ext uri="{FF2B5EF4-FFF2-40B4-BE49-F238E27FC236}">
                <a16:creationId xmlns="" xmlns:a16="http://schemas.microsoft.com/office/drawing/2014/main" id="{BB950223-00FB-4696-91A1-2942A42439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="" xmlns:a16="http://schemas.microsoft.com/office/drawing/2014/main" id="{53766E37-EEB2-4FF0-8A85-A793B8C241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100392" y="4145959"/>
            <a:ext cx="848311" cy="88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699792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D15A12"/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3772" y="2715766"/>
            <a:ext cx="2232248" cy="144016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Columns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0600" y="3651870"/>
            <a:ext cx="892306" cy="92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370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971600" y="1779662"/>
            <a:ext cx="7272808" cy="230425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65165" y="633684"/>
            <a:ext cx="345638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065017" y="1247848"/>
            <a:ext cx="345638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1403648" y="997099"/>
            <a:ext cx="1584176" cy="15841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1247848"/>
            <a:ext cx="951045" cy="99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8010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876006"/>
            <a:ext cx="9144000" cy="2674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702197" y="1650529"/>
            <a:ext cx="1694284" cy="18573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/>
            </a:solidFill>
          </a:ln>
          <a:effectLst/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58602" y="1094745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1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 rot="10800000">
            <a:off x="1971109" y="3507855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1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2705142" y="1650529"/>
            <a:ext cx="1694284" cy="18573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2"/>
            </a:solidFill>
          </a:ln>
          <a:effectLst/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61547" y="1094745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2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2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 rot="10800000">
            <a:off x="3974054" y="3507854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2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2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4708087" y="1650529"/>
            <a:ext cx="1694284" cy="18573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3"/>
            </a:solidFill>
          </a:ln>
          <a:effectLst/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4564492" y="1094745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3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3"/>
              </a:solidFill>
              <a:latin typeface="+mn-lt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 rot="10800000">
            <a:off x="5976999" y="3507854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3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3"/>
              </a:solidFill>
              <a:latin typeface="+mn-lt"/>
              <a:cs typeface="Arial" pitchFamily="34" charset="0"/>
            </a:endParaRPr>
          </a:p>
        </p:txBody>
      </p:sp>
      <p:sp>
        <p:nvSpPr>
          <p:cNvPr id="24" name="Picture Placeholder 2"/>
          <p:cNvSpPr>
            <a:spLocks noGrp="1"/>
          </p:cNvSpPr>
          <p:nvPr>
            <p:ph type="pic" idx="22" hasCustomPrompt="1"/>
          </p:nvPr>
        </p:nvSpPr>
        <p:spPr>
          <a:xfrm>
            <a:off x="6711032" y="1650529"/>
            <a:ext cx="1694284" cy="18573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/>
            </a:solidFill>
          </a:ln>
          <a:effectLst/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6567437" y="1094745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4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4"/>
              </a:solidFill>
              <a:latin typeface="+mn-lt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 rot="10800000">
            <a:off x="7979944" y="3507854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4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4"/>
              </a:solidFill>
              <a:latin typeface="+mn-lt"/>
              <a:cs typeface="Arial" pitchFamily="34" charset="0"/>
            </a:endParaRPr>
          </a:p>
        </p:txBody>
      </p:sp>
      <p:sp>
        <p:nvSpPr>
          <p:cNvPr id="21" name="Text Placeholder 9">
            <a:extLst>
              <a:ext uri="{FF2B5EF4-FFF2-40B4-BE49-F238E27FC236}">
                <a16:creationId xmlns="" xmlns:a16="http://schemas.microsoft.com/office/drawing/2014/main" id="{D51F5F4D-AF26-4E42-A648-9F169B4F9C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="" xmlns:a16="http://schemas.microsoft.com/office/drawing/2014/main" id="{45905915-7BC8-4C72-B443-E5B791BC98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100392" y="4145959"/>
            <a:ext cx="848311" cy="88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268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85328"/>
            <a:ext cx="3060911" cy="370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49302" y="1523475"/>
            <a:ext cx="1765288" cy="27268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="" xmlns:a16="http://schemas.microsoft.com/office/drawing/2014/main" id="{EDC0AA38-FF1B-46A5-B781-E94C0DAF54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6C57DDDA-918B-4F4E-B705-53DBB230A5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92550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8247" y="1275606"/>
            <a:ext cx="2526010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8607" y="1275606"/>
            <a:ext cx="2526010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48616" y="1374406"/>
            <a:ext cx="2319328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986924" y="1374406"/>
            <a:ext cx="2319328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="" xmlns:a16="http://schemas.microsoft.com/office/drawing/2014/main" id="{586A1ABE-161D-4DB1-B774-1153E4471A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67369799-0345-405E-A17B-2F89B880EF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515016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8" r:id="rId4"/>
    <p:sldLayoutId id="2147483669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70" r:id="rId11"/>
    <p:sldLayoutId id="2147483666" r:id="rId12"/>
    <p:sldLayoutId id="2147483667" r:id="rId13"/>
    <p:sldLayoutId id="2147483671" r:id="rId14"/>
    <p:sldLayoutId id="2147483656" r:id="rId1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kompas.com/edu/read/2020/06/16/164145671/panduan-kemendikbud-guru-normal-baru-bukan-sekadar-belajar-pakai-masker?page=all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2808" y="571486"/>
            <a:ext cx="7605340" cy="1152128"/>
          </a:xfrm>
        </p:spPr>
        <p:txBody>
          <a:bodyPr/>
          <a:lstStyle/>
          <a:p>
            <a:r>
              <a:rPr lang="id-ID" sz="2300" b="1" dirty="0" smtClean="0"/>
              <a:t>OPTIMALISASI TEKNOLOGI</a:t>
            </a:r>
            <a:r>
              <a:rPr lang="id-ID" sz="2300" b="1" dirty="0"/>
              <a:t> </a:t>
            </a:r>
            <a:r>
              <a:rPr lang="id-ID" sz="2300" b="1" dirty="0" smtClean="0"/>
              <a:t>PENDIDIKAN</a:t>
            </a:r>
          </a:p>
          <a:p>
            <a:r>
              <a:rPr lang="id-ID" sz="2300" b="1" dirty="0" smtClean="0"/>
              <a:t>di Era New Normal via Blended Learning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B1A76F8-81DB-4079-8C8D-FD1598C384FD}"/>
              </a:ext>
            </a:extLst>
          </p:cNvPr>
          <p:cNvSpPr/>
          <p:nvPr/>
        </p:nvSpPr>
        <p:spPr>
          <a:xfrm>
            <a:off x="142876" y="3494959"/>
            <a:ext cx="4214810" cy="136280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lumMod val="50000"/>
                  <a:alpha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08E303C-058E-4C36-BDFB-44AFC7F9F21B}"/>
              </a:ext>
            </a:extLst>
          </p:cNvPr>
          <p:cNvGrpSpPr/>
          <p:nvPr/>
        </p:nvGrpSpPr>
        <p:grpSpPr>
          <a:xfrm>
            <a:off x="213578" y="3857634"/>
            <a:ext cx="4144107" cy="837846"/>
            <a:chOff x="6523891" y="4147762"/>
            <a:chExt cx="5714759" cy="8378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5CF5BDA4-10C7-46A6-AC30-523A3FC438AC}"/>
                </a:ext>
              </a:extLst>
            </p:cNvPr>
            <p:cNvSpPr txBox="1"/>
            <p:nvPr/>
          </p:nvSpPr>
          <p:spPr>
            <a:xfrm>
              <a:off x="6523891" y="4147762"/>
              <a:ext cx="5688183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d-ID" altLang="ko-KR" sz="3900" b="1" dirty="0" smtClean="0">
                  <a:solidFill>
                    <a:schemeClr val="bg1"/>
                  </a:solidFill>
                  <a:latin typeface="Autumn in November" pitchFamily="2" charset="0"/>
                  <a:cs typeface="Arial" pitchFamily="34" charset="0"/>
                </a:rPr>
                <a:t>Ahmad Agus Prasojo</a:t>
              </a:r>
              <a:endParaRPr lang="ko-KR" altLang="en-US" sz="3900" b="1" dirty="0">
                <a:solidFill>
                  <a:schemeClr val="bg1"/>
                </a:solidFill>
                <a:latin typeface="Autumn in November" pitchFamily="2" charset="0"/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C062103B-F514-4BE9-B5B2-C13878D2FE7C}"/>
                </a:ext>
              </a:extLst>
            </p:cNvPr>
            <p:cNvSpPr txBox="1"/>
            <p:nvPr/>
          </p:nvSpPr>
          <p:spPr>
            <a:xfrm>
              <a:off x="6550533" y="4605952"/>
              <a:ext cx="5688117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d-ID" altLang="ko-KR" sz="1867" dirty="0" smtClean="0">
                  <a:solidFill>
                    <a:schemeClr val="bg1"/>
                  </a:solidFill>
                  <a:cs typeface="Arial" pitchFamily="34" charset="0"/>
                </a:rPr>
                <a:t>Fasilitator Sekolah Alam Purwokerto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5865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714348" y="1071552"/>
            <a:ext cx="714376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d-ID" b="1" dirty="0" smtClean="0">
                <a:latin typeface="+mj-lt"/>
              </a:rPr>
              <a:t>Teknologi tidak menggantikan kegiatan yang penting untuk </a:t>
            </a:r>
          </a:p>
          <a:p>
            <a:pPr algn="ctr"/>
            <a:r>
              <a:rPr lang="id-ID" b="1" dirty="0" smtClean="0">
                <a:latin typeface="+mj-lt"/>
              </a:rPr>
              <a:t>Perkembangan anak-anak seperti bermain kreatif,</a:t>
            </a:r>
          </a:p>
          <a:p>
            <a:pPr algn="ctr"/>
            <a:r>
              <a:rPr lang="id-ID" b="1" dirty="0" smtClean="0">
                <a:latin typeface="+mj-lt"/>
              </a:rPr>
              <a:t>kehidupan nyata eksplorasi, aktivitas</a:t>
            </a:r>
          </a:p>
          <a:p>
            <a:pPr algn="ctr"/>
            <a:r>
              <a:rPr lang="nn-NO" b="1" dirty="0" smtClean="0">
                <a:latin typeface="+mj-lt"/>
              </a:rPr>
              <a:t>fisik, percakapan, dan interaksi sosial</a:t>
            </a:r>
            <a:r>
              <a:rPr lang="id-ID" b="1" dirty="0" smtClean="0">
                <a:latin typeface="+mj-lt"/>
              </a:rPr>
              <a:t>.</a:t>
            </a:r>
          </a:p>
          <a:p>
            <a:pPr algn="ctr"/>
            <a:endParaRPr lang="id-ID" b="1" dirty="0" smtClean="0">
              <a:latin typeface="+mj-lt"/>
            </a:endParaRPr>
          </a:p>
          <a:p>
            <a:pPr algn="ctr"/>
            <a:r>
              <a:rPr kumimoji="0" lang="id-ID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Teknologi harus menjadi alat atau media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untuk </a:t>
            </a:r>
            <a:r>
              <a:rPr kumimoji="0" lang="id-ID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mendukung pembelajaran,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bukan fokus belajar, dan harus digunakan </a:t>
            </a:r>
            <a:r>
              <a:rPr kumimoji="0" lang="id-ID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sebagai sumber tambahan untuk memperluas akses anak-anak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terhadap konten baru (Guernsey ,2010)</a:t>
            </a:r>
            <a:endParaRPr kumimoji="0" lang="id-ID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28694" y="1428742"/>
            <a:ext cx="714376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id-ID" sz="2400" dirty="0" smtClean="0"/>
              <a:t>Dalam masa New Normal ini, guru lebih bersifat </a:t>
            </a:r>
            <a:r>
              <a:rPr lang="id-ID" sz="2400" b="1" dirty="0" smtClean="0">
                <a:solidFill>
                  <a:srgbClr val="0070C0"/>
                </a:solidFill>
              </a:rPr>
              <a:t>"fasilitator" </a:t>
            </a:r>
            <a:r>
              <a:rPr lang="id-ID" sz="2400" dirty="0" smtClean="0"/>
              <a:t>dan peserta didik sebagai "peserta aktif" dalam proses belajar-mengajar. Karena itu, guru menciptakan teknik mengajar yang baik dan menyajikan bahan ajar yang menarik. </a:t>
            </a: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id-ID" sz="2400" dirty="0" smtClean="0"/>
              <a:t>Sementara peserta didik harus aktif berpartisipasi dalam proses belajar selama New Normal ini.</a:t>
            </a:r>
            <a:endParaRPr kumimoji="0" lang="id-ID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43748" y="1625471"/>
            <a:ext cx="2808312" cy="2808312"/>
            <a:chOff x="5076056" y="1563638"/>
            <a:chExt cx="3060000" cy="306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Donut 4"/>
            <p:cNvSpPr/>
            <p:nvPr/>
          </p:nvSpPr>
          <p:spPr>
            <a:xfrm>
              <a:off x="5076056" y="1563638"/>
              <a:ext cx="3060000" cy="3060000"/>
            </a:xfrm>
            <a:prstGeom prst="donut">
              <a:avLst>
                <a:gd name="adj" fmla="val 84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D15A12"/>
                </a:solidFill>
              </a:endParaRPr>
            </a:p>
          </p:txBody>
        </p:sp>
        <p:sp>
          <p:nvSpPr>
            <p:cNvPr id="6" name="Donut 5"/>
            <p:cNvSpPr/>
            <p:nvPr/>
          </p:nvSpPr>
          <p:spPr>
            <a:xfrm>
              <a:off x="5526056" y="2013638"/>
              <a:ext cx="2160000" cy="2160000"/>
            </a:xfrm>
            <a:prstGeom prst="donut">
              <a:avLst>
                <a:gd name="adj" fmla="val 12941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D15A12"/>
                </a:solidFill>
              </a:endParaRPr>
            </a:p>
          </p:txBody>
        </p:sp>
        <p:sp>
          <p:nvSpPr>
            <p:cNvPr id="7" name="Donut 6"/>
            <p:cNvSpPr/>
            <p:nvPr/>
          </p:nvSpPr>
          <p:spPr>
            <a:xfrm>
              <a:off x="5976056" y="2463638"/>
              <a:ext cx="1260000" cy="1260000"/>
            </a:xfrm>
            <a:prstGeom prst="donut">
              <a:avLst>
                <a:gd name="adj" fmla="val 1951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D15A12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426056" y="2913638"/>
              <a:ext cx="360000" cy="360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D15A12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 rot="2735218">
            <a:off x="7404512" y="969276"/>
            <a:ext cx="421380" cy="2432550"/>
            <a:chOff x="3233928" y="1334772"/>
            <a:chExt cx="361471" cy="2086706"/>
          </a:xfrm>
          <a:solidFill>
            <a:schemeClr val="tx1">
              <a:lumMod val="75000"/>
              <a:lumOff val="2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Left Arrow 9"/>
            <p:cNvSpPr/>
            <p:nvPr/>
          </p:nvSpPr>
          <p:spPr>
            <a:xfrm rot="16200000">
              <a:off x="2485786" y="2376930"/>
              <a:ext cx="1857841" cy="231256"/>
            </a:xfrm>
            <a:prstGeom prst="leftArrow">
              <a:avLst>
                <a:gd name="adj1" fmla="val 50000"/>
                <a:gd name="adj2" fmla="val 120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 rot="5400000">
              <a:off x="3258072" y="1660044"/>
              <a:ext cx="316710" cy="357945"/>
            </a:xfrm>
            <a:prstGeom prst="chevron">
              <a:avLst>
                <a:gd name="adj" fmla="val 609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 rot="5400000">
              <a:off x="3256309" y="1487099"/>
              <a:ext cx="316710" cy="357945"/>
            </a:xfrm>
            <a:prstGeom prst="chevron">
              <a:avLst>
                <a:gd name="adj" fmla="val 6095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 rot="5400000">
              <a:off x="3254546" y="1314154"/>
              <a:ext cx="316710" cy="357945"/>
            </a:xfrm>
            <a:prstGeom prst="chevron">
              <a:avLst>
                <a:gd name="adj" fmla="val 609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Chevron 10">
              <a:extLst>
                <a:ext uri="{FF2B5EF4-FFF2-40B4-BE49-F238E27FC236}">
                  <a16:creationId xmlns="" xmlns:a16="http://schemas.microsoft.com/office/drawing/2014/main" id="{CAC24DFD-6E83-486D-AAD6-74A5F59B09A6}"/>
                </a:ext>
              </a:extLst>
            </p:cNvPr>
            <p:cNvSpPr/>
            <p:nvPr/>
          </p:nvSpPr>
          <p:spPr>
            <a:xfrm rot="5400000">
              <a:off x="3254947" y="1837978"/>
              <a:ext cx="316710" cy="357945"/>
            </a:xfrm>
            <a:prstGeom prst="chevron">
              <a:avLst>
                <a:gd name="adj" fmla="val 6095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7" name="Text Placeholder 2"/>
          <p:cNvSpPr txBox="1">
            <a:spLocks/>
          </p:cNvSpPr>
          <p:nvPr/>
        </p:nvSpPr>
        <p:spPr>
          <a:xfrm>
            <a:off x="0" y="714362"/>
            <a:ext cx="6572296" cy="392909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Optimalisasi teknologi pendidikan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Diperlukan untuk melihat kebutuhan siswa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Dalam pembelajaran dengan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teknologi terbaru.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d-ID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Hal ini melihat kebutuhan siswa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baik secara Narasi,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Tatapmuka, dan Kreatifitas.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d-ID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251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d-ID" sz="2800" dirty="0" smtClean="0"/>
              <a:t>Daring dan Luring</a:t>
            </a:r>
            <a:endParaRPr lang="id-ID" sz="2800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008742" y="2143122"/>
            <a:ext cx="705520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Aktivitas Daring: </a:t>
            </a:r>
            <a:r>
              <a:rPr kumimoji="0" lang="id-ID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jika guru dan peserta didik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melakukan </a:t>
            </a:r>
            <a:r>
              <a:rPr kumimoji="0" lang="id-ID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online conference</a:t>
            </a:r>
            <a:r>
              <a:rPr kumimoji="0" lang="id-ID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melalui aplikasi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Whatsapp, Google Hangout, atau Zoom dkk.</a:t>
            </a:r>
            <a:endParaRPr kumimoji="0" lang="id-ID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Aktivitas Luring: </a:t>
            </a:r>
            <a:r>
              <a:rPr kumimoji="0" lang="id-ID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jika melakukan </a:t>
            </a:r>
            <a:r>
              <a:rPr kumimoji="0" lang="id-ID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offline conference</a:t>
            </a:r>
            <a:r>
              <a:rPr kumimoji="0" lang="id-ID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dengan bertemu secara langsung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tanpa menggunakan internet, seperti Visit guru/terapis kerumah,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modul belajar mandiri dan lembar kerja, bahan ajar cetak serta alat peraga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dan media belajar dari benda dan lingkungan sekitar.</a:t>
            </a:r>
            <a:endParaRPr kumimoji="0" lang="id-ID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3250" name="Picture 2" descr="D:\New folder\Seamolec dan Depdikna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28610"/>
            <a:ext cx="5600701" cy="33337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00100" y="3769678"/>
            <a:ext cx="72866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900" dirty="0" smtClean="0"/>
              <a:t>Allen (2007) memberikan kategorisasi yang jelas terhadap blended learning, traditional learning, web facilitated dan online learning</a:t>
            </a:r>
            <a:endParaRPr lang="id-ID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D:\New folder\Pembelajaran-Berbasis-Teknologi-Informasi-dan-Komunikas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1" y="65466"/>
            <a:ext cx="6572296" cy="4792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New folder\Ahmad Agus Prasojo 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35"/>
            <a:ext cx="4572032" cy="4572031"/>
          </a:xfrm>
          <a:prstGeom prst="rect">
            <a:avLst/>
          </a:prstGeom>
          <a:noFill/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5000596" y="0"/>
            <a:ext cx="4143404" cy="321471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Prinsip Optimalisasi teknologi pendidikan</a:t>
            </a:r>
          </a:p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1. Memudahkan</a:t>
            </a:r>
          </a:p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d-ID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2. Asik digunakan</a:t>
            </a:r>
          </a:p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3. Menyalurkan Kreatifitas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928726" y="214296"/>
            <a:ext cx="51554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2100" b="1" dirty="0" smtClean="0">
                <a:solidFill>
                  <a:schemeClr val="accent4"/>
                </a:solidFill>
                <a:cs typeface="Arial" pitchFamily="34" charset="0"/>
              </a:rPr>
              <a:t>Circle Optimalisasi </a:t>
            </a:r>
            <a:endParaRPr lang="ko-KR" altLang="en-US" sz="21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52612"/>
            <a:ext cx="9144000" cy="576064"/>
          </a:xfrm>
          <a:prstGeom prst="rect">
            <a:avLst/>
          </a:prstGeom>
        </p:spPr>
        <p:txBody>
          <a:bodyPr/>
          <a:lstStyle/>
          <a:p>
            <a:r>
              <a:rPr lang="id-ID" altLang="ko-KR" dirty="0" smtClean="0"/>
              <a:t>MEMUDAHKAN</a:t>
            </a:r>
            <a:endParaRPr lang="ko-KR" altLang="en-US" dirty="0"/>
          </a:p>
        </p:txBody>
      </p:sp>
      <p:sp>
        <p:nvSpPr>
          <p:cNvPr id="11" name="그림 개체 틀 10">
            <a:extLst>
              <a:ext uri="{FF2B5EF4-FFF2-40B4-BE49-F238E27FC236}">
                <a16:creationId xmlns="" xmlns:a16="http://schemas.microsoft.com/office/drawing/2014/main" id="{EF95C883-875E-48F4-BC62-526E2D0A2647}"/>
              </a:ext>
            </a:extLst>
          </p:cNvPr>
          <p:cNvSpPr>
            <a:spLocks noGrp="1"/>
          </p:cNvSpPr>
          <p:nvPr>
            <p:ph type="pic" idx="20"/>
          </p:nvPr>
        </p:nvSpPr>
        <p:spPr/>
      </p:sp>
      <p:sp>
        <p:nvSpPr>
          <p:cNvPr id="14" name="그림 개체 틀 13">
            <a:extLst>
              <a:ext uri="{FF2B5EF4-FFF2-40B4-BE49-F238E27FC236}">
                <a16:creationId xmlns="" xmlns:a16="http://schemas.microsoft.com/office/drawing/2014/main" id="{F11C37CF-15B6-4CE1-92DA-E5D273102EDE}"/>
              </a:ext>
            </a:extLst>
          </p:cNvPr>
          <p:cNvSpPr>
            <a:spLocks noGrp="1"/>
          </p:cNvSpPr>
          <p:nvPr>
            <p:ph type="pic" idx="21"/>
          </p:nvPr>
        </p:nvSpPr>
        <p:spPr/>
      </p:sp>
      <p:sp>
        <p:nvSpPr>
          <p:cNvPr id="16" name="그림 개체 틀 15">
            <a:extLst>
              <a:ext uri="{FF2B5EF4-FFF2-40B4-BE49-F238E27FC236}">
                <a16:creationId xmlns="" xmlns:a16="http://schemas.microsoft.com/office/drawing/2014/main" id="{2AD7829F-292A-4CF1-8E86-8B257155E55A}"/>
              </a:ext>
            </a:extLst>
          </p:cNvPr>
          <p:cNvSpPr>
            <a:spLocks noGrp="1"/>
          </p:cNvSpPr>
          <p:nvPr>
            <p:ph type="pic" idx="22"/>
          </p:nvPr>
        </p:nvSpPr>
        <p:spPr/>
      </p:sp>
      <p:sp>
        <p:nvSpPr>
          <p:cNvPr id="28" name="Picture Placeholder 27"/>
          <p:cNvSpPr>
            <a:spLocks noGrp="1"/>
          </p:cNvSpPr>
          <p:nvPr>
            <p:ph type="pic" idx="19"/>
          </p:nvPr>
        </p:nvSpPr>
        <p:spPr/>
      </p:sp>
      <p:pic>
        <p:nvPicPr>
          <p:cNvPr id="29" name="Picture 1" descr="D:\New folder\Google-Classroom-logo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85932"/>
            <a:ext cx="2285984" cy="935175"/>
          </a:xfrm>
          <a:prstGeom prst="rect">
            <a:avLst/>
          </a:prstGeom>
          <a:noFill/>
        </p:spPr>
      </p:pic>
      <p:pic>
        <p:nvPicPr>
          <p:cNvPr id="40962" name="Picture 2" descr="D:\New folder\Edmodo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1785932"/>
            <a:ext cx="1643073" cy="912819"/>
          </a:xfrm>
          <a:prstGeom prst="rect">
            <a:avLst/>
          </a:prstGeom>
          <a:noFill/>
        </p:spPr>
      </p:pic>
      <p:pic>
        <p:nvPicPr>
          <p:cNvPr id="40963" name="Picture 3" descr="D:\New folder\1280px-Quipper_Logo.svg-1024x25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2928940"/>
            <a:ext cx="1500198" cy="375050"/>
          </a:xfrm>
          <a:prstGeom prst="rect">
            <a:avLst/>
          </a:prstGeom>
          <a:noFill/>
        </p:spPr>
      </p:pic>
      <p:pic>
        <p:nvPicPr>
          <p:cNvPr id="40964" name="Picture 4" descr="D:\New folder\logo-zenius-ful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2846886"/>
            <a:ext cx="1548088" cy="510682"/>
          </a:xfrm>
          <a:prstGeom prst="rect">
            <a:avLst/>
          </a:prstGeom>
          <a:noFill/>
        </p:spPr>
      </p:pic>
      <p:pic>
        <p:nvPicPr>
          <p:cNvPr id="40966" name="Picture 6" descr="D:\New folder\download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8" y="1909751"/>
            <a:ext cx="1455522" cy="804875"/>
          </a:xfrm>
          <a:prstGeom prst="rect">
            <a:avLst/>
          </a:prstGeom>
          <a:noFill/>
        </p:spPr>
      </p:pic>
      <p:pic>
        <p:nvPicPr>
          <p:cNvPr id="31" name="Picture 6" descr="D:\New folder\download (1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86314" y="1857370"/>
            <a:ext cx="1530814" cy="857256"/>
          </a:xfrm>
          <a:prstGeom prst="rect">
            <a:avLst/>
          </a:prstGeom>
          <a:noFill/>
        </p:spPr>
      </p:pic>
      <p:pic>
        <p:nvPicPr>
          <p:cNvPr id="32" name="Picture 7" descr="D:\New folder\images (1)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72066" y="2500302"/>
            <a:ext cx="928704" cy="928704"/>
          </a:xfrm>
          <a:prstGeom prst="rect">
            <a:avLst/>
          </a:prstGeom>
          <a:noFill/>
        </p:spPr>
      </p:pic>
      <p:pic>
        <p:nvPicPr>
          <p:cNvPr id="40967" name="Picture 7" descr="D:\New folder\gambar-2-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28662" y="3000378"/>
            <a:ext cx="1307063" cy="334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458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A SEKOLAH ALAM BATURRADEN\IPA OK.png"/>
          <p:cNvPicPr>
            <a:picLocks noChangeAspect="1" noChangeArrowheads="1"/>
          </p:cNvPicPr>
          <p:nvPr/>
        </p:nvPicPr>
        <p:blipFill>
          <a:blip r:embed="rId2"/>
          <a:srcRect t="-1064" r="26549" b="27821"/>
          <a:stretch>
            <a:fillRect/>
          </a:stretch>
        </p:blipFill>
        <p:spPr bwMode="auto">
          <a:xfrm>
            <a:off x="332044" y="285734"/>
            <a:ext cx="7772855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9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20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21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22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dirty="0" smtClean="0"/>
              <a:t>Mengasikan</a:t>
            </a:r>
            <a:endParaRPr lang="id-ID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2706" name="Picture 2" descr="D:\New folder\6392124_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285998"/>
            <a:ext cx="1467219" cy="500058"/>
          </a:xfrm>
          <a:prstGeom prst="rect">
            <a:avLst/>
          </a:prstGeom>
          <a:noFill/>
        </p:spPr>
      </p:pic>
      <p:pic>
        <p:nvPicPr>
          <p:cNvPr id="72707" name="Picture 3" descr="D:\New folder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3741" y="2214560"/>
            <a:ext cx="1583945" cy="928694"/>
          </a:xfrm>
          <a:prstGeom prst="rect">
            <a:avLst/>
          </a:prstGeom>
          <a:noFill/>
        </p:spPr>
      </p:pic>
      <p:pic>
        <p:nvPicPr>
          <p:cNvPr id="72708" name="Picture 4" descr="D:\New folder\download 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000246"/>
            <a:ext cx="1366847" cy="1289925"/>
          </a:xfrm>
          <a:prstGeom prst="rect">
            <a:avLst/>
          </a:prstGeom>
          <a:noFill/>
        </p:spPr>
      </p:pic>
      <p:pic>
        <p:nvPicPr>
          <p:cNvPr id="72709" name="Picture 5" descr="D:\New folder\make-you-quizlet-flashcards-for-any-subjec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2143122"/>
            <a:ext cx="1214428" cy="1214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0"/>
            <a:ext cx="1547664" cy="51435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ight Triangle 4"/>
          <p:cNvSpPr/>
          <p:nvPr/>
        </p:nvSpPr>
        <p:spPr>
          <a:xfrm rot="10800000">
            <a:off x="8513376" y="0"/>
            <a:ext cx="627216" cy="199568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2681274" y="1034022"/>
            <a:ext cx="5544616" cy="64807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2681274" y="1898118"/>
            <a:ext cx="5544616" cy="648073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2681274" y="2762214"/>
            <a:ext cx="5544616" cy="648073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2681274" y="3626310"/>
            <a:ext cx="5544616" cy="648073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ight Triangle 7"/>
          <p:cNvSpPr/>
          <p:nvPr/>
        </p:nvSpPr>
        <p:spPr>
          <a:xfrm rot="5400000">
            <a:off x="2685888" y="1030513"/>
            <a:ext cx="653380" cy="65338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ight Triangle 12"/>
          <p:cNvSpPr/>
          <p:nvPr/>
        </p:nvSpPr>
        <p:spPr>
          <a:xfrm rot="5400000">
            <a:off x="2681274" y="1892811"/>
            <a:ext cx="653380" cy="653380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ight Triangle 13"/>
          <p:cNvSpPr/>
          <p:nvPr/>
        </p:nvSpPr>
        <p:spPr>
          <a:xfrm rot="5400000">
            <a:off x="2676660" y="2755109"/>
            <a:ext cx="653380" cy="653380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ight Triangle 14"/>
          <p:cNvSpPr/>
          <p:nvPr/>
        </p:nvSpPr>
        <p:spPr>
          <a:xfrm rot="5400000">
            <a:off x="2672046" y="3617407"/>
            <a:ext cx="653380" cy="653380"/>
          </a:xfrm>
          <a:prstGeom prst="rtTriangl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643174" y="1000114"/>
            <a:ext cx="428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43174" y="1853643"/>
            <a:ext cx="428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43174" y="2726222"/>
            <a:ext cx="428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43174" y="3598801"/>
            <a:ext cx="428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68835" y="1117370"/>
            <a:ext cx="46939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2100" b="1" dirty="0" smtClean="0">
                <a:solidFill>
                  <a:schemeClr val="accent1"/>
                </a:solidFill>
                <a:cs typeface="Arial" pitchFamily="34" charset="0"/>
              </a:rPr>
              <a:t>Polemik Pendidikan</a:t>
            </a:r>
            <a:endParaRPr lang="ko-KR" altLang="en-US" sz="21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68835" y="1977275"/>
            <a:ext cx="46939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2100" b="1" dirty="0" smtClean="0">
                <a:solidFill>
                  <a:schemeClr val="accent2"/>
                </a:solidFill>
                <a:cs typeface="Arial" pitchFamily="34" charset="0"/>
              </a:rPr>
              <a:t>Digital Literasi</a:t>
            </a:r>
            <a:endParaRPr lang="ko-KR" altLang="en-US" sz="21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81439" y="2916798"/>
            <a:ext cx="5419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b="1" dirty="0" smtClean="0">
                <a:solidFill>
                  <a:schemeClr val="accent3"/>
                </a:solidFill>
                <a:cs typeface="Arial" pitchFamily="34" charset="0"/>
              </a:rPr>
              <a:t>Luring, Daring dan Bleanded Learning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95007" y="3727888"/>
            <a:ext cx="51554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2100" b="1" dirty="0" smtClean="0">
                <a:solidFill>
                  <a:schemeClr val="accent4"/>
                </a:solidFill>
                <a:cs typeface="Arial" pitchFamily="34" charset="0"/>
              </a:rPr>
              <a:t>Circle Optimalisasi </a:t>
            </a:r>
            <a:endParaRPr lang="ko-KR" altLang="en-US" sz="2100" b="1" dirty="0">
              <a:solidFill>
                <a:schemeClr val="accent4"/>
              </a:solidFill>
              <a:cs typeface="Arial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931790"/>
            <a:ext cx="1683314" cy="175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50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A SEKOLAH ALAM BATURRADEN\SMP 2019\A TRIWULAN 4\kelas 8\quizz kls 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72"/>
            <a:ext cx="5844892" cy="3286148"/>
          </a:xfrm>
          <a:prstGeom prst="rect">
            <a:avLst/>
          </a:prstGeom>
          <a:noFill/>
        </p:spPr>
      </p:pic>
      <p:pic>
        <p:nvPicPr>
          <p:cNvPr id="4099" name="Picture 3" descr="D:\A SEKOLAH ALAM BATURRADEN\SMP 2019\A TRIWULAN 4\kelas 8\0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5078" y="2071685"/>
            <a:ext cx="4066012" cy="2286016"/>
          </a:xfrm>
          <a:prstGeom prst="rect">
            <a:avLst/>
          </a:prstGeom>
          <a:noFill/>
        </p:spPr>
      </p:pic>
      <p:pic>
        <p:nvPicPr>
          <p:cNvPr id="4100" name="Picture 4" descr="D:\A SEKOLAH ALAM BATURRADEN\SMP 2019\A TRIWULAN 4\kelas 8\0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5078" y="142858"/>
            <a:ext cx="4000528" cy="2249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d-ID" altLang="ko-KR" dirty="0" smtClean="0"/>
              <a:t>Menyalurkan Kreatifitas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id-ID" altLang="ko-KR" dirty="0" smtClean="0"/>
              <a:t>Presentasi karya/project anak selama new normal</a:t>
            </a:r>
            <a:endParaRPr lang="en-US" altLang="ko-KR" dirty="0"/>
          </a:p>
        </p:txBody>
      </p:sp>
      <p:pic>
        <p:nvPicPr>
          <p:cNvPr id="9" name="Picture Placeholder 8" descr="youtube_PNG21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845" b="15845"/>
          <a:stretch>
            <a:fillRect/>
          </a:stretch>
        </p:blipFill>
        <p:spPr/>
      </p:pic>
      <p:pic>
        <p:nvPicPr>
          <p:cNvPr id="10" name="Picture Placeholder 9" descr="images (1).jpg"/>
          <p:cNvPicPr>
            <a:picLocks noGrp="1" noChangeAspect="1"/>
          </p:cNvPicPr>
          <p:nvPr>
            <p:ph type="pic" idx="12"/>
          </p:nvPr>
        </p:nvPicPr>
        <p:blipFill>
          <a:blip r:embed="rId3"/>
          <a:srcRect t="20905" b="20905"/>
          <a:stretch>
            <a:fillRect/>
          </a:stretch>
        </p:blipFill>
        <p:spPr/>
      </p:pic>
      <p:pic>
        <p:nvPicPr>
          <p:cNvPr id="37890" name="Picture 2" descr="D:\New folder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357304"/>
            <a:ext cx="1357322" cy="1593378"/>
          </a:xfrm>
          <a:prstGeom prst="rect">
            <a:avLst/>
          </a:prstGeom>
          <a:noFill/>
        </p:spPr>
      </p:pic>
      <p:pic>
        <p:nvPicPr>
          <p:cNvPr id="37891" name="Picture 3" descr="D:\New folder\200514144215-goog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2532" y="3786196"/>
            <a:ext cx="1716890" cy="1144594"/>
          </a:xfrm>
          <a:prstGeom prst="rect">
            <a:avLst/>
          </a:prstGeom>
          <a:noFill/>
        </p:spPr>
      </p:pic>
      <p:pic>
        <p:nvPicPr>
          <p:cNvPr id="37892" name="Picture 4" descr="D:\New folder\6c4ad0436e3517eb0f5ed8d9a1cb3b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2730" y="3787798"/>
            <a:ext cx="2006922" cy="1131904"/>
          </a:xfrm>
          <a:prstGeom prst="rect">
            <a:avLst/>
          </a:prstGeom>
          <a:noFill/>
        </p:spPr>
      </p:pic>
      <p:pic>
        <p:nvPicPr>
          <p:cNvPr id="37893" name="Picture 5" descr="D:\New folder\unnamed (3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3857634"/>
            <a:ext cx="1081078" cy="1081078"/>
          </a:xfrm>
          <a:prstGeom prst="rect">
            <a:avLst/>
          </a:prstGeom>
          <a:noFill/>
        </p:spPr>
      </p:pic>
      <p:pic>
        <p:nvPicPr>
          <p:cNvPr id="11" name="Picture 4" descr="D:\New folder\canva-420x320-2020042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5918" y="3864426"/>
            <a:ext cx="1428760" cy="1088579"/>
          </a:xfrm>
          <a:prstGeom prst="rect">
            <a:avLst/>
          </a:prstGeom>
          <a:noFill/>
        </p:spPr>
      </p:pic>
      <p:pic>
        <p:nvPicPr>
          <p:cNvPr id="3074" name="Picture 2" descr="D:\New folder\download (2)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8189" y="3857634"/>
            <a:ext cx="1079497" cy="10794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8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New folder\fff1e3a8-c7c4-413b-88ee-4f8d61a843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57172"/>
            <a:ext cx="2786082" cy="440620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143504" y="500048"/>
            <a:ext cx="571504" cy="2143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051" name="Picture 3" descr="D:\New folder\2abb8f96-a244-4796-8c07-5b88668259c3.jpg"/>
          <p:cNvPicPr>
            <a:picLocks noChangeAspect="1" noChangeArrowheads="1"/>
          </p:cNvPicPr>
          <p:nvPr/>
        </p:nvPicPr>
        <p:blipFill>
          <a:blip r:embed="rId3"/>
          <a:srcRect r="1916" b="5172"/>
          <a:stretch>
            <a:fillRect/>
          </a:stretch>
        </p:blipFill>
        <p:spPr bwMode="auto">
          <a:xfrm>
            <a:off x="928662" y="428610"/>
            <a:ext cx="2571768" cy="4420226"/>
          </a:xfrm>
          <a:prstGeom prst="rect">
            <a:avLst/>
          </a:prstGeom>
          <a:noFill/>
        </p:spPr>
      </p:pic>
      <p:pic>
        <p:nvPicPr>
          <p:cNvPr id="5" name="Picture Placeholder 8" descr="youtube_PNG21.pn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t="15845" b="15845"/>
          <a:stretch>
            <a:fillRect/>
          </a:stretch>
        </p:blipFill>
        <p:spPr>
          <a:xfrm>
            <a:off x="3571868" y="1321111"/>
            <a:ext cx="680244" cy="464821"/>
          </a:xfrm>
        </p:spPr>
      </p:pic>
      <p:pic>
        <p:nvPicPr>
          <p:cNvPr id="2053" name="Picture 5" descr="D:\New folder\trello-logo-blu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72" y="4429138"/>
            <a:ext cx="1085456" cy="333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34817" name="Picture 1" descr="D:\New folder\ee108662-3e15-433b-913b-bc44ceb16a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71420"/>
            <a:ext cx="3929090" cy="4916169"/>
          </a:xfrm>
          <a:prstGeom prst="rect">
            <a:avLst/>
          </a:prstGeom>
          <a:noFill/>
        </p:spPr>
      </p:pic>
      <p:pic>
        <p:nvPicPr>
          <p:cNvPr id="34818" name="Picture 2" descr="D:\New folder\49c5a80f-1399-4f59-8df9-3fc3c1ed4ae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00070"/>
            <a:ext cx="3463595" cy="4900572"/>
          </a:xfrm>
          <a:prstGeom prst="rect">
            <a:avLst/>
          </a:prstGeom>
          <a:noFill/>
        </p:spPr>
      </p:pic>
      <p:pic>
        <p:nvPicPr>
          <p:cNvPr id="6" name="Picture 4" descr="D:\New folder\canva-420x320-202004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4412129"/>
            <a:ext cx="772423" cy="588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997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A SEKOLAH ALAM BATURRADEN\MOVE SCIENCE\Move sCIENCE x fasilitator pendidikan\001SCIENCE CREATIV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85734"/>
            <a:ext cx="4500577" cy="4500576"/>
          </a:xfrm>
          <a:prstGeom prst="rect">
            <a:avLst/>
          </a:prstGeom>
          <a:noFill/>
        </p:spPr>
      </p:pic>
      <p:pic>
        <p:nvPicPr>
          <p:cNvPr id="3" name="Picture 4" descr="D:\New folder\canva-420x320-202004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4214824"/>
            <a:ext cx="772423" cy="588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285734"/>
            <a:ext cx="9144000" cy="3229530"/>
          </a:xfrm>
        </p:spPr>
        <p:txBody>
          <a:bodyPr/>
          <a:lstStyle/>
          <a:p>
            <a:r>
              <a:rPr lang="id-ID" sz="1900" b="1" dirty="0" smtClean="0"/>
              <a:t>Bagaimana dengan pembelajaran menggunakan</a:t>
            </a:r>
          </a:p>
          <a:p>
            <a:r>
              <a:rPr lang="id-ID" sz="1900" b="1" dirty="0" smtClean="0"/>
              <a:t> instagram, twitter, facebook ataupun tixtok?</a:t>
            </a:r>
          </a:p>
          <a:p>
            <a:endParaRPr lang="id-ID" sz="1900" b="1" dirty="0" smtClean="0"/>
          </a:p>
          <a:p>
            <a:r>
              <a:rPr lang="id-ID" sz="1900" b="1" dirty="0" smtClean="0"/>
              <a:t>Apapun Gadget atau aplikasinya.</a:t>
            </a:r>
          </a:p>
          <a:p>
            <a:r>
              <a:rPr lang="id-ID" sz="1900" b="1" dirty="0" smtClean="0"/>
              <a:t>Kita tidak bisa membendung Arus Pasar/ Teknologi.</a:t>
            </a:r>
          </a:p>
          <a:p>
            <a:r>
              <a:rPr lang="id-ID" sz="1900" b="1" dirty="0" smtClean="0"/>
              <a:t>Tapi kita bisa  optimal dalam  mengajak untuk </a:t>
            </a:r>
          </a:p>
          <a:p>
            <a:r>
              <a:rPr lang="id-ID" sz="1900" b="1" dirty="0" smtClean="0"/>
              <a:t>melihat perspektif lain/ cara berfikir positif </a:t>
            </a:r>
          </a:p>
          <a:p>
            <a:r>
              <a:rPr lang="id-ID" sz="1900" b="1" dirty="0" smtClean="0"/>
              <a:t>dalam menggunakan gadget atau aplikasinya.</a:t>
            </a:r>
          </a:p>
          <a:p>
            <a:endParaRPr lang="id-ID" sz="1900" b="1" dirty="0" smtClean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-71406" y="2643188"/>
            <a:ext cx="9144000" cy="322953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Lihat Kebutuhan</a:t>
            </a:r>
            <a:r>
              <a:rPr kumimoji="0" lang="id-ID" sz="19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Siswa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d-ID" sz="19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Integrasikan</a:t>
            </a:r>
            <a:r>
              <a:rPr lang="id-ID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dengan teknologi yang ada.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19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Pendidikan dapat berjalan dengan baik</a:t>
            </a:r>
          </a:p>
          <a:p>
            <a:pPr algn="ctr">
              <a:spcBef>
                <a:spcPct val="20000"/>
              </a:spcBef>
            </a:pPr>
            <a:r>
              <a:rPr lang="id-ID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Berkat optimalisasi Teknologi Pendidikan saat new normal ini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d-ID" sz="1900" b="1" i="0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1265" name="Picture 1" descr="D:\New folder\materi visual\15748615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785800"/>
            <a:ext cx="1515094" cy="852478"/>
          </a:xfrm>
          <a:prstGeom prst="rect">
            <a:avLst/>
          </a:prstGeom>
          <a:noFill/>
        </p:spPr>
      </p:pic>
      <p:pic>
        <p:nvPicPr>
          <p:cNvPr id="11266" name="Picture 2" descr="D:\New folder\materi visual\unna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3286130"/>
            <a:ext cx="627044" cy="627044"/>
          </a:xfrm>
          <a:prstGeom prst="rect">
            <a:avLst/>
          </a:prstGeom>
          <a:noFill/>
        </p:spPr>
      </p:pic>
      <p:pic>
        <p:nvPicPr>
          <p:cNvPr id="11267" name="Picture 3" descr="D:\New folder\materi visual\ok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642924"/>
            <a:ext cx="1019004" cy="1011574"/>
          </a:xfrm>
          <a:prstGeom prst="rect">
            <a:avLst/>
          </a:prstGeom>
          <a:noFill/>
        </p:spPr>
      </p:pic>
      <p:pic>
        <p:nvPicPr>
          <p:cNvPr id="11268" name="Picture 4" descr="D:\New folder\materi visual\00306711s1.jpg"/>
          <p:cNvPicPr>
            <a:picLocks noChangeAspect="1" noChangeArrowheads="1"/>
          </p:cNvPicPr>
          <p:nvPr/>
        </p:nvPicPr>
        <p:blipFill>
          <a:blip r:embed="rId5" cstate="print"/>
          <a:srcRect l="21875" r="22916"/>
          <a:stretch>
            <a:fillRect/>
          </a:stretch>
        </p:blipFill>
        <p:spPr bwMode="auto">
          <a:xfrm>
            <a:off x="928662" y="3214692"/>
            <a:ext cx="857256" cy="974785"/>
          </a:xfrm>
          <a:prstGeom prst="rect">
            <a:avLst/>
          </a:prstGeom>
          <a:noFill/>
        </p:spPr>
      </p:pic>
      <p:pic>
        <p:nvPicPr>
          <p:cNvPr id="11269" name="Picture 5" descr="D:\New folder\materi visual\png-transparent-facebook-logo-facebook-icon-logo-facebook-icon-blue-text-rectangle.png"/>
          <p:cNvPicPr>
            <a:picLocks noChangeAspect="1" noChangeArrowheads="1"/>
          </p:cNvPicPr>
          <p:nvPr/>
        </p:nvPicPr>
        <p:blipFill>
          <a:blip r:embed="rId6" cstate="print"/>
          <a:srcRect t="6250" r="6250"/>
          <a:stretch>
            <a:fillRect/>
          </a:stretch>
        </p:blipFill>
        <p:spPr bwMode="auto">
          <a:xfrm>
            <a:off x="500034" y="2285998"/>
            <a:ext cx="785800" cy="7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3280" y="2662808"/>
            <a:ext cx="647774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700" i="1" dirty="0" smtClean="0"/>
              <a:t>“…Allah akan mengangkat orang-orang yang beriman </a:t>
            </a:r>
          </a:p>
          <a:p>
            <a:pPr algn="ctr"/>
            <a:r>
              <a:rPr lang="id-ID" sz="1700" i="1" dirty="0" smtClean="0"/>
              <a:t>diantara kamu sekalian dan yang berilmu pengetahuan</a:t>
            </a:r>
          </a:p>
          <a:p>
            <a:pPr algn="ctr"/>
            <a:r>
              <a:rPr lang="id-ID" sz="1700" i="1" dirty="0" smtClean="0"/>
              <a:t>beberapa derajat”</a:t>
            </a:r>
            <a:r>
              <a:rPr lang="id-ID" sz="1700" dirty="0" smtClean="0"/>
              <a:t>.</a:t>
            </a:r>
          </a:p>
          <a:p>
            <a:pPr algn="ctr"/>
            <a:r>
              <a:rPr lang="id-ID" sz="1700" dirty="0" smtClean="0"/>
              <a:t>(Surat Al-Mujadalah ayat 11)</a:t>
            </a:r>
            <a:endParaRPr lang="en-US" altLang="ko-KR" sz="17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940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12529_662007827236505_3713997169901967264_n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713" r="25713"/>
          <a:stretch>
            <a:fillRect/>
          </a:stretch>
        </p:blipFill>
        <p:spPr/>
      </p:pic>
      <p:sp>
        <p:nvSpPr>
          <p:cNvPr id="1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71802" y="3143254"/>
            <a:ext cx="4929222" cy="1071570"/>
          </a:xfrm>
        </p:spPr>
        <p:txBody>
          <a:bodyPr/>
          <a:lstStyle/>
          <a:p>
            <a:pPr lvl="0" algn="l"/>
            <a:r>
              <a:rPr lang="id-ID" altLang="ko-KR" sz="2000" dirty="0" smtClean="0"/>
              <a:t>Ahamad Agus Prasojo </a:t>
            </a:r>
          </a:p>
          <a:p>
            <a:pPr lvl="0" algn="l"/>
            <a:r>
              <a:rPr lang="id-ID" altLang="ko-KR" dirty="0" smtClean="0"/>
              <a:t>Fasilitator SMP &amp; SMA Sekolah Alam Purwokerto</a:t>
            </a:r>
          </a:p>
          <a:p>
            <a:pPr lvl="0" algn="l"/>
            <a:r>
              <a:rPr lang="id-ID" altLang="ko-KR" dirty="0" smtClean="0"/>
              <a:t>Admin @lowkerpendidikan dan @lokerguruIndonesia</a:t>
            </a:r>
          </a:p>
          <a:p>
            <a:pPr lvl="0" algn="l"/>
            <a:endParaRPr lang="en-US" altLang="ko-KR" dirty="0"/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428596" y="2500312"/>
            <a:ext cx="9144000" cy="576063"/>
          </a:xfrm>
        </p:spPr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12" name="Rectangle 11"/>
          <p:cNvSpPr/>
          <p:nvPr/>
        </p:nvSpPr>
        <p:spPr>
          <a:xfrm>
            <a:off x="2857488" y="785800"/>
            <a:ext cx="57864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d-ID" i="1" dirty="0" smtClean="0">
                <a:latin typeface="Century Gothic" pitchFamily="34" charset="0"/>
              </a:rPr>
              <a:t>"Mengajarlah sepenuh hati,</a:t>
            </a:r>
          </a:p>
          <a:p>
            <a:pPr algn="r"/>
            <a:r>
              <a:rPr lang="id-ID" i="1" dirty="0" smtClean="0">
                <a:latin typeface="Century Gothic" pitchFamily="34" charset="0"/>
              </a:rPr>
              <a:t>merdekakanlah anak didik</a:t>
            </a:r>
          </a:p>
          <a:p>
            <a:pPr algn="r"/>
            <a:r>
              <a:rPr lang="id-ID" i="1" dirty="0" smtClean="0">
                <a:latin typeface="Century Gothic" pitchFamily="34" charset="0"/>
              </a:rPr>
              <a:t>dengan seluruh potensimu.</a:t>
            </a:r>
          </a:p>
          <a:p>
            <a:pPr algn="r"/>
            <a:r>
              <a:rPr lang="id-ID" i="1" dirty="0" smtClean="0">
                <a:latin typeface="Century Gothic" pitchFamily="34" charset="0"/>
              </a:rPr>
              <a:t>Kamu adalah guru Kreatif dan Teladan.</a:t>
            </a:r>
          </a:p>
          <a:p>
            <a:pPr algn="r"/>
            <a:r>
              <a:rPr lang="id-ID" b="1" i="1" dirty="0" smtClean="0">
                <a:latin typeface="Century Gothic" pitchFamily="34" charset="0"/>
              </a:rPr>
              <a:t>@lowkerpendidikan</a:t>
            </a:r>
            <a:endParaRPr lang="id-ID" b="1" i="1" dirty="0">
              <a:latin typeface="Century Gothic" pitchFamily="34" charset="0"/>
            </a:endParaRPr>
          </a:p>
        </p:txBody>
      </p:sp>
      <p:pic>
        <p:nvPicPr>
          <p:cNvPr id="1026" name="Picture 2" descr="D:\A SEKOLAH ALAM BATURRADEN\logo Sekolah\logo sepur sab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285998"/>
            <a:ext cx="1914532" cy="855830"/>
          </a:xfrm>
          <a:prstGeom prst="rect">
            <a:avLst/>
          </a:prstGeom>
          <a:noFill/>
        </p:spPr>
      </p:pic>
      <p:pic>
        <p:nvPicPr>
          <p:cNvPr id="1027" name="Picture 3" descr="D:\A STUDIO CAC\MEDIA SOCIAL\lowongan kerja pendidikan\LOGO\New Logo LP BROW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963470"/>
            <a:ext cx="1000131" cy="1037172"/>
          </a:xfrm>
          <a:prstGeom prst="rect">
            <a:avLst/>
          </a:prstGeom>
          <a:noFill/>
        </p:spPr>
      </p:pic>
      <p:pic>
        <p:nvPicPr>
          <p:cNvPr id="1028" name="Picture 4" descr="D:\A STUDIO CAC\MEDIA SOCIAL\guru santuy\LOKER GURU INDONES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4214824"/>
            <a:ext cx="1042408" cy="654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 descr="D:\New folder\c44d256d-5f64-4e2d-a626-c96bfa2ce78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72"/>
            <a:ext cx="7429552" cy="4388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8.png"/>
          <p:cNvPicPr>
            <a:picLocks noChangeAspect="1"/>
          </p:cNvPicPr>
          <p:nvPr/>
        </p:nvPicPr>
        <p:blipFill>
          <a:blip r:embed="rId2"/>
          <a:srcRect r="1158" b="6062"/>
          <a:stretch>
            <a:fillRect/>
          </a:stretch>
        </p:blipFill>
        <p:spPr>
          <a:xfrm>
            <a:off x="928662" y="785800"/>
            <a:ext cx="7500959" cy="400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123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 descr="D:\New folder\573d20e4-4f0e-484e-bce0-f23ff18ae322.jpg"/>
          <p:cNvPicPr>
            <a:picLocks noChangeAspect="1" noChangeArrowheads="1"/>
          </p:cNvPicPr>
          <p:nvPr/>
        </p:nvPicPr>
        <p:blipFill>
          <a:blip r:embed="rId2"/>
          <a:srcRect l="-1891" t="4254" b="7468"/>
          <a:stretch>
            <a:fillRect/>
          </a:stretch>
        </p:blipFill>
        <p:spPr bwMode="auto">
          <a:xfrm>
            <a:off x="857224" y="285734"/>
            <a:ext cx="2857520" cy="4401311"/>
          </a:xfrm>
          <a:prstGeom prst="rect">
            <a:avLst/>
          </a:prstGeom>
          <a:noFill/>
        </p:spPr>
      </p:pic>
      <p:pic>
        <p:nvPicPr>
          <p:cNvPr id="4" name="Picture 2" descr="D:\New folder\ac07faa1-5e30-4caf-b40f-24b959c7ff27.jpg"/>
          <p:cNvPicPr>
            <a:picLocks noChangeAspect="1" noChangeArrowheads="1"/>
          </p:cNvPicPr>
          <p:nvPr/>
        </p:nvPicPr>
        <p:blipFill>
          <a:blip r:embed="rId3"/>
          <a:srcRect t="12499" b="13415"/>
          <a:stretch>
            <a:fillRect/>
          </a:stretch>
        </p:blipFill>
        <p:spPr bwMode="auto">
          <a:xfrm>
            <a:off x="4643438" y="285734"/>
            <a:ext cx="3357586" cy="4422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498296"/>
            <a:ext cx="9144000" cy="288032"/>
          </a:xfrm>
        </p:spPr>
        <p:txBody>
          <a:bodyPr/>
          <a:lstStyle/>
          <a:p>
            <a:r>
              <a:rPr lang="id-ID" sz="1050" dirty="0" smtClean="0">
                <a:hlinkClick r:id="rId2"/>
              </a:rPr>
              <a:t>https://www.kompas.com/edu/read/2020/06/16/164145671/panduan-kemendikbud-guru-normal-baru-bukan-sekadar-belajar-pakai-masker</a:t>
            </a:r>
            <a:endParaRPr lang="id-ID" sz="1050" dirty="0"/>
          </a:p>
        </p:txBody>
      </p:sp>
      <p:pic>
        <p:nvPicPr>
          <p:cNvPr id="6146" name="Picture 2" descr="D:\New folder\be4876fc-5c9e-420b-8bf4-cf1f934998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598" y="69873"/>
            <a:ext cx="2773558" cy="4930769"/>
          </a:xfrm>
          <a:prstGeom prst="rect">
            <a:avLst/>
          </a:prstGeom>
          <a:noFill/>
        </p:spPr>
      </p:pic>
      <p:pic>
        <p:nvPicPr>
          <p:cNvPr id="6147" name="Picture 3" descr="D:\New folder\e4f704be-d7a5-404a-8548-1c8873f29e79.jpg"/>
          <p:cNvPicPr>
            <a:picLocks noChangeAspect="1" noChangeArrowheads="1"/>
          </p:cNvPicPr>
          <p:nvPr/>
        </p:nvPicPr>
        <p:blipFill>
          <a:blip r:embed="rId4"/>
          <a:srcRect b="14520"/>
          <a:stretch>
            <a:fillRect/>
          </a:stretch>
        </p:blipFill>
        <p:spPr bwMode="auto">
          <a:xfrm>
            <a:off x="142844" y="142858"/>
            <a:ext cx="2773558" cy="4214842"/>
          </a:xfrm>
          <a:prstGeom prst="rect">
            <a:avLst/>
          </a:prstGeom>
          <a:noFill/>
        </p:spPr>
      </p:pic>
      <p:pic>
        <p:nvPicPr>
          <p:cNvPr id="6148" name="Picture 4" descr="D:\New folder\a69cf96e-ec88-4afc-a502-d2c729660d38.jpg"/>
          <p:cNvPicPr>
            <a:picLocks noChangeAspect="1" noChangeArrowheads="1"/>
          </p:cNvPicPr>
          <p:nvPr/>
        </p:nvPicPr>
        <p:blipFill>
          <a:blip r:embed="rId5"/>
          <a:srcRect t="8693" r="-452"/>
          <a:stretch>
            <a:fillRect/>
          </a:stretch>
        </p:blipFill>
        <p:spPr bwMode="auto">
          <a:xfrm>
            <a:off x="3071802" y="-18"/>
            <a:ext cx="2786082" cy="4502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8" name="Picture 2" descr="D:\New folder\56aacc28-de16-4ca1-b8ec-bea28b96005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6212" y="142858"/>
            <a:ext cx="4940366" cy="4940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 descr="D:\New folder\26764325-329b-4b54-8d51-6f6d9d8470f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78" y="142858"/>
            <a:ext cx="4857734" cy="4857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i="1" dirty="0" smtClean="0"/>
              <a:t>D</a:t>
            </a:r>
            <a:r>
              <a:rPr lang="en-US" i="1" dirty="0" err="1" smtClean="0"/>
              <a:t>igital</a:t>
            </a:r>
            <a:r>
              <a:rPr lang="en-US" i="1" dirty="0" smtClean="0"/>
              <a:t> literacy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8596" y="785800"/>
            <a:ext cx="8286808" cy="4143404"/>
          </a:xfrm>
        </p:spPr>
        <p:txBody>
          <a:bodyPr/>
          <a:lstStyle/>
          <a:p>
            <a:pPr fontAlgn="base"/>
            <a:r>
              <a:rPr lang="id-ID" sz="1800" dirty="0" smtClean="0"/>
              <a:t>	P</a:t>
            </a:r>
            <a:r>
              <a:rPr lang="en-US" sz="1800" dirty="0" err="1" smtClean="0"/>
              <a:t>erkembangan</a:t>
            </a:r>
            <a:r>
              <a:rPr lang="en-US" sz="1800" dirty="0" smtClean="0"/>
              <a:t> </a:t>
            </a:r>
            <a:r>
              <a:rPr lang="en-US" sz="1800" dirty="0" err="1" smtClean="0"/>
              <a:t>ilmu</a:t>
            </a:r>
            <a:r>
              <a:rPr lang="en-US" sz="1800" dirty="0" smtClean="0"/>
              <a:t> </a:t>
            </a:r>
            <a:r>
              <a:rPr lang="en-US" sz="1800" dirty="0" err="1" smtClean="0"/>
              <a:t>pengetahuan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teknologi</a:t>
            </a:r>
            <a:r>
              <a:rPr lang="en-US" sz="1800" dirty="0" smtClean="0"/>
              <a:t> </a:t>
            </a:r>
            <a:r>
              <a:rPr lang="en-US" sz="1800" dirty="0" err="1" smtClean="0"/>
              <a:t>begitu</a:t>
            </a:r>
            <a:r>
              <a:rPr lang="en-US" sz="1800" dirty="0" smtClean="0"/>
              <a:t> </a:t>
            </a:r>
            <a:r>
              <a:rPr lang="en-US" sz="1800" dirty="0" err="1" smtClean="0"/>
              <a:t>pesat</a:t>
            </a:r>
            <a:r>
              <a:rPr lang="en-US" sz="1800" dirty="0" smtClean="0"/>
              <a:t>.</a:t>
            </a:r>
            <a:endParaRPr lang="id-ID" sz="1800" dirty="0" smtClean="0"/>
          </a:p>
          <a:p>
            <a:pPr fontAlgn="base"/>
            <a:r>
              <a:rPr lang="en-US" sz="1800" dirty="0" err="1" smtClean="0"/>
              <a:t>Kemajuan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segala</a:t>
            </a:r>
            <a:r>
              <a:rPr lang="en-US" sz="1800" dirty="0" smtClean="0"/>
              <a:t> </a:t>
            </a:r>
            <a:r>
              <a:rPr lang="en-US" sz="1800" dirty="0" err="1" smtClean="0"/>
              <a:t>bidang</a:t>
            </a:r>
            <a:r>
              <a:rPr lang="en-US" sz="1800" dirty="0" smtClean="0"/>
              <a:t>. </a:t>
            </a:r>
            <a:r>
              <a:rPr lang="en-US" sz="1800" dirty="0" err="1" smtClean="0"/>
              <a:t>Anak-anak</a:t>
            </a:r>
            <a:r>
              <a:rPr lang="en-US" sz="1800" dirty="0" smtClean="0"/>
              <a:t> </a:t>
            </a:r>
            <a:r>
              <a:rPr lang="en-US" sz="1800" dirty="0" err="1" smtClean="0"/>
              <a:t>didik</a:t>
            </a:r>
            <a:r>
              <a:rPr lang="en-US" sz="1800" dirty="0" smtClean="0"/>
              <a:t> </a:t>
            </a:r>
            <a:r>
              <a:rPr lang="en-US" sz="1800" dirty="0" err="1" smtClean="0"/>
              <a:t>kita</a:t>
            </a:r>
            <a:r>
              <a:rPr lang="en-US" sz="1800" dirty="0" smtClean="0"/>
              <a:t> </a:t>
            </a:r>
            <a:r>
              <a:rPr lang="en-US" sz="1800" dirty="0" err="1" smtClean="0"/>
              <a:t>dilahirkan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tengah-tengah</a:t>
            </a:r>
            <a:r>
              <a:rPr lang="en-US" sz="1800" dirty="0" smtClean="0"/>
              <a:t> </a:t>
            </a:r>
            <a:endParaRPr lang="id-ID" sz="1800" dirty="0" smtClean="0"/>
          </a:p>
          <a:p>
            <a:pPr fontAlgn="base"/>
            <a:r>
              <a:rPr lang="en-US" sz="1800" dirty="0" err="1" smtClean="0"/>
              <a:t>dunia</a:t>
            </a:r>
            <a:r>
              <a:rPr lang="en-US" sz="1800" dirty="0" smtClean="0"/>
              <a:t> yang </a:t>
            </a:r>
            <a:r>
              <a:rPr lang="en-US" sz="1800" dirty="0" err="1" smtClean="0"/>
              <a:t>penuh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peralatan</a:t>
            </a:r>
            <a:r>
              <a:rPr lang="en-US" sz="1800" dirty="0" smtClean="0"/>
              <a:t> digital. </a:t>
            </a:r>
            <a:r>
              <a:rPr lang="en-US" sz="1800" dirty="0" err="1" smtClean="0"/>
              <a:t>Ketika</a:t>
            </a:r>
            <a:r>
              <a:rPr lang="en-US" sz="1800" dirty="0" smtClean="0"/>
              <a:t> </a:t>
            </a:r>
            <a:r>
              <a:rPr lang="en-US" sz="1800" dirty="0" err="1" smtClean="0"/>
              <a:t>lahir</a:t>
            </a:r>
            <a:r>
              <a:rPr lang="en-US" sz="1800" dirty="0" smtClean="0"/>
              <a:t>, </a:t>
            </a:r>
            <a:r>
              <a:rPr lang="en-US" sz="1800" dirty="0" err="1" smtClean="0"/>
              <a:t>mereka</a:t>
            </a:r>
            <a:r>
              <a:rPr lang="en-US" sz="1800" dirty="0" smtClean="0"/>
              <a:t> </a:t>
            </a:r>
            <a:r>
              <a:rPr lang="en-US" sz="1800" dirty="0" err="1" smtClean="0"/>
              <a:t>sudah</a:t>
            </a:r>
            <a:endParaRPr lang="id-ID" sz="1800" dirty="0" smtClean="0"/>
          </a:p>
          <a:p>
            <a:pPr fontAlgn="base"/>
            <a:r>
              <a:rPr lang="en-US" sz="1800" dirty="0" err="1" smtClean="0"/>
              <a:t>disuguhkan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bersentuhan</a:t>
            </a:r>
            <a:r>
              <a:rPr lang="en-US" sz="1800" dirty="0" smtClean="0"/>
              <a:t> </a:t>
            </a:r>
            <a:r>
              <a:rPr lang="en-US" sz="1800" dirty="0" err="1" smtClean="0"/>
              <a:t>langsung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alat-alat</a:t>
            </a:r>
            <a:r>
              <a:rPr lang="en-US" sz="1800" dirty="0" smtClean="0"/>
              <a:t> digital </a:t>
            </a:r>
            <a:r>
              <a:rPr lang="en-US" sz="1800" dirty="0" err="1" smtClean="0"/>
              <a:t>ini</a:t>
            </a:r>
            <a:r>
              <a:rPr lang="en-US" sz="1800" dirty="0" smtClean="0"/>
              <a:t>.</a:t>
            </a:r>
            <a:endParaRPr lang="id-ID" sz="1800" dirty="0" smtClean="0"/>
          </a:p>
          <a:p>
            <a:pPr fontAlgn="base"/>
            <a:r>
              <a:rPr lang="en-US" sz="1800" dirty="0" err="1" smtClean="0"/>
              <a:t>Generasi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 yang </a:t>
            </a:r>
            <a:r>
              <a:rPr lang="en-US" sz="1800" dirty="0" err="1" smtClean="0"/>
              <a:t>oleh</a:t>
            </a:r>
            <a:r>
              <a:rPr lang="en-US" sz="1800" dirty="0" smtClean="0"/>
              <a:t> Marc </a:t>
            </a:r>
            <a:r>
              <a:rPr lang="en-US" sz="1800" dirty="0" err="1" smtClean="0"/>
              <a:t>Prensky</a:t>
            </a:r>
            <a:r>
              <a:rPr lang="en-US" sz="1800" dirty="0" smtClean="0"/>
              <a:t> (2001,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Raditya</a:t>
            </a:r>
            <a:r>
              <a:rPr lang="en-US" sz="1800" dirty="0" smtClean="0"/>
              <a:t>: 2013) </a:t>
            </a:r>
            <a:endParaRPr lang="id-ID" sz="1800" dirty="0" smtClean="0"/>
          </a:p>
          <a:p>
            <a:pPr fontAlgn="base"/>
            <a:r>
              <a:rPr lang="en-US" sz="1800" dirty="0" err="1" smtClean="0"/>
              <a:t>disebut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istilah</a:t>
            </a:r>
            <a:r>
              <a:rPr lang="en-US" sz="1800" dirty="0" smtClean="0"/>
              <a:t> </a:t>
            </a:r>
            <a:r>
              <a:rPr lang="en-US" sz="1800" i="1" dirty="0" smtClean="0"/>
              <a:t>Digital Native</a:t>
            </a:r>
            <a:r>
              <a:rPr lang="en-US" sz="1800" dirty="0" smtClean="0"/>
              <a:t>.</a:t>
            </a:r>
            <a:endParaRPr lang="id-ID" sz="1800" dirty="0" smtClean="0"/>
          </a:p>
          <a:p>
            <a:pPr fontAlgn="base"/>
            <a:r>
              <a:rPr lang="id-ID" sz="1800" dirty="0" smtClean="0"/>
              <a:t>	</a:t>
            </a:r>
            <a:r>
              <a:rPr lang="en-US" sz="1800" dirty="0" err="1" smtClean="0"/>
              <a:t>Oleh</a:t>
            </a:r>
            <a:r>
              <a:rPr lang="en-US" sz="1800" dirty="0" smtClean="0"/>
              <a:t> </a:t>
            </a:r>
            <a:r>
              <a:rPr lang="en-US" sz="1800" dirty="0" err="1" smtClean="0"/>
              <a:t>karena</a:t>
            </a:r>
            <a:r>
              <a:rPr lang="en-US" sz="1800" dirty="0" smtClean="0"/>
              <a:t> </a:t>
            </a:r>
            <a:r>
              <a:rPr lang="en-US" sz="1800" dirty="0" err="1" smtClean="0"/>
              <a:t>itu</a:t>
            </a:r>
            <a:r>
              <a:rPr lang="en-US" sz="1800" dirty="0" smtClean="0"/>
              <a:t>, </a:t>
            </a:r>
            <a:r>
              <a:rPr lang="en-US" sz="1800" dirty="0" err="1" smtClean="0"/>
              <a:t>anak-anak</a:t>
            </a:r>
            <a:r>
              <a:rPr lang="en-US" sz="1800" dirty="0" smtClean="0"/>
              <a:t> </a:t>
            </a:r>
            <a:r>
              <a:rPr lang="en-US" sz="1800" dirty="0" err="1" smtClean="0"/>
              <a:t>harus</a:t>
            </a:r>
            <a:r>
              <a:rPr lang="en-US" sz="1800" dirty="0" smtClean="0"/>
              <a:t> </a:t>
            </a:r>
            <a:r>
              <a:rPr lang="en-US" sz="1800" dirty="0" err="1" smtClean="0"/>
              <a:t>dibekali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 </a:t>
            </a:r>
            <a:r>
              <a:rPr lang="en-US" sz="1800" i="1" dirty="0" smtClean="0"/>
              <a:t>core skills</a:t>
            </a:r>
            <a:r>
              <a:rPr lang="en-US" sz="1800" dirty="0" smtClean="0"/>
              <a:t> </a:t>
            </a:r>
            <a:r>
              <a:rPr lang="en-US" sz="1800" dirty="0" err="1" smtClean="0"/>
              <a:t>atau</a:t>
            </a:r>
            <a:endParaRPr lang="id-ID" sz="1800" dirty="0" smtClean="0"/>
          </a:p>
          <a:p>
            <a:pPr fontAlgn="base"/>
            <a:r>
              <a:rPr lang="en-US" sz="1800" dirty="0" err="1" smtClean="0"/>
              <a:t>keterampilan-keterampilan</a:t>
            </a:r>
            <a:r>
              <a:rPr lang="en-US" sz="1800" dirty="0" smtClean="0"/>
              <a:t> </a:t>
            </a:r>
            <a:r>
              <a:rPr lang="en-US" sz="1800" dirty="0" err="1" smtClean="0"/>
              <a:t>inti</a:t>
            </a:r>
            <a:r>
              <a:rPr lang="en-US" sz="1800" dirty="0" smtClean="0"/>
              <a:t> yang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dikenal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 </a:t>
            </a:r>
            <a:r>
              <a:rPr lang="en-US" sz="1800" i="1" dirty="0" smtClean="0"/>
              <a:t>21</a:t>
            </a:r>
            <a:r>
              <a:rPr lang="en-US" sz="1800" i="1" baseline="30000" dirty="0" smtClean="0"/>
              <a:t>st</a:t>
            </a:r>
            <a:r>
              <a:rPr lang="en-US" sz="1800" i="1" dirty="0" smtClean="0"/>
              <a:t> Century Skills</a:t>
            </a:r>
            <a:r>
              <a:rPr lang="en-US" sz="1800" dirty="0" smtClean="0"/>
              <a:t> </a:t>
            </a:r>
            <a:endParaRPr lang="id-ID" sz="1800" dirty="0" smtClean="0"/>
          </a:p>
          <a:p>
            <a:pPr fontAlgn="base"/>
            <a:r>
              <a:rPr lang="en-US" sz="1800" dirty="0" smtClean="0"/>
              <a:t>(</a:t>
            </a:r>
            <a:r>
              <a:rPr lang="en-US" sz="1800" dirty="0" err="1" smtClean="0"/>
              <a:t>Keterampilan</a:t>
            </a:r>
            <a:r>
              <a:rPr lang="en-US" sz="1800" dirty="0" smtClean="0"/>
              <a:t> Abad 21). </a:t>
            </a:r>
            <a:r>
              <a:rPr lang="en-US" sz="1800" dirty="0" err="1" smtClean="0"/>
              <a:t>Salah</a:t>
            </a:r>
            <a:r>
              <a:rPr lang="en-US" sz="1800" dirty="0" smtClean="0"/>
              <a:t> </a:t>
            </a:r>
            <a:r>
              <a:rPr lang="en-US" sz="1800" dirty="0" err="1" smtClean="0"/>
              <a:t>satu</a:t>
            </a:r>
            <a:r>
              <a:rPr lang="en-US" sz="1800" dirty="0" smtClean="0"/>
              <a:t> </a:t>
            </a:r>
            <a:r>
              <a:rPr lang="en-US" sz="1800" dirty="0" err="1" smtClean="0"/>
              <a:t>keterampilan</a:t>
            </a:r>
            <a:r>
              <a:rPr lang="en-US" sz="1800" dirty="0" smtClean="0"/>
              <a:t> </a:t>
            </a:r>
            <a:r>
              <a:rPr lang="en-US" sz="1800" dirty="0" err="1" smtClean="0"/>
              <a:t>inti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 </a:t>
            </a:r>
            <a:r>
              <a:rPr lang="en-US" sz="1800" i="1" dirty="0" smtClean="0"/>
              <a:t>digital literacy </a:t>
            </a:r>
            <a:endParaRPr lang="id-ID" sz="1800" i="1" dirty="0" smtClean="0"/>
          </a:p>
          <a:p>
            <a:pPr fontAlgn="base"/>
            <a:r>
              <a:rPr lang="en-US" sz="1800" dirty="0" smtClean="0"/>
              <a:t>(</a:t>
            </a:r>
            <a:r>
              <a:rPr lang="en-US" sz="1800" dirty="0" err="1" smtClean="0"/>
              <a:t>melek</a:t>
            </a:r>
            <a:r>
              <a:rPr lang="en-US" sz="1800" dirty="0" smtClean="0"/>
              <a:t> digital).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</a:t>
            </a:r>
            <a:r>
              <a:rPr lang="en-US" sz="1800" dirty="0" err="1" smtClean="0"/>
              <a:t>sederhana</a:t>
            </a:r>
            <a:r>
              <a:rPr lang="en-US" sz="1800" dirty="0" smtClean="0"/>
              <a:t>, </a:t>
            </a:r>
            <a:r>
              <a:rPr lang="en-US" sz="1800" i="1" dirty="0" smtClean="0"/>
              <a:t>digital literacy</a:t>
            </a:r>
            <a:r>
              <a:rPr lang="en-US" sz="1800" dirty="0" smtClean="0"/>
              <a:t> </a:t>
            </a:r>
            <a:r>
              <a:rPr lang="en-US" sz="1800" dirty="0" err="1" smtClean="0"/>
              <a:t>diartikan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keahlian</a:t>
            </a:r>
            <a:r>
              <a:rPr lang="en-US" sz="1800" dirty="0" smtClean="0"/>
              <a:t> </a:t>
            </a:r>
            <a:endParaRPr lang="id-ID" sz="1800" dirty="0" smtClean="0"/>
          </a:p>
          <a:p>
            <a:pPr fontAlgn="base"/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keterampilan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berkaitan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penguasaan</a:t>
            </a:r>
            <a:r>
              <a:rPr lang="en-US" sz="1800" dirty="0" smtClean="0"/>
              <a:t> </a:t>
            </a:r>
            <a:r>
              <a:rPr lang="en-US" sz="1800" dirty="0" err="1" smtClean="0"/>
              <a:t>sumber-sumber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endParaRPr lang="id-ID" sz="1800" dirty="0" smtClean="0"/>
          </a:p>
          <a:p>
            <a:pPr fontAlgn="base"/>
            <a:r>
              <a:rPr lang="en-US" sz="1800" dirty="0" err="1" smtClean="0"/>
              <a:t>perangkat-perangkat</a:t>
            </a:r>
            <a:r>
              <a:rPr lang="en-US" sz="1800" dirty="0" smtClean="0"/>
              <a:t> digital.</a:t>
            </a:r>
            <a:endParaRPr lang="id-ID" sz="1800" dirty="0" smtClean="0"/>
          </a:p>
          <a:p>
            <a:endParaRPr lang="id-ID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15A12"/>
      </a:accent1>
      <a:accent2>
        <a:srgbClr val="D15A12"/>
      </a:accent2>
      <a:accent3>
        <a:srgbClr val="D15A12"/>
      </a:accent3>
      <a:accent4>
        <a:srgbClr val="D15A12"/>
      </a:accent4>
      <a:accent5>
        <a:srgbClr val="D15A12"/>
      </a:accent5>
      <a:accent6>
        <a:srgbClr val="D15A12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15A12"/>
      </a:accent1>
      <a:accent2>
        <a:srgbClr val="D15A12"/>
      </a:accent2>
      <a:accent3>
        <a:srgbClr val="D15A12"/>
      </a:accent3>
      <a:accent4>
        <a:srgbClr val="D15A12"/>
      </a:accent4>
      <a:accent5>
        <a:srgbClr val="D15A12"/>
      </a:accent5>
      <a:accent6>
        <a:srgbClr val="D15A12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15A1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15A12"/>
      </a:accent1>
      <a:accent2>
        <a:srgbClr val="D15A12"/>
      </a:accent2>
      <a:accent3>
        <a:srgbClr val="D15A12"/>
      </a:accent3>
      <a:accent4>
        <a:srgbClr val="D15A12"/>
      </a:accent4>
      <a:accent5>
        <a:srgbClr val="D15A12"/>
      </a:accent5>
      <a:accent6>
        <a:srgbClr val="D15A12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</TotalTime>
  <Words>379</Words>
  <Application>Microsoft Office PowerPoint</Application>
  <PresentationFormat>On-screen Show (16:9)</PresentationFormat>
  <Paragraphs>92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Cover and End Slide Master</vt:lpstr>
      <vt:lpstr>Contents Slide Master</vt:lpstr>
      <vt:lpstr>Section Break Slide Master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Uncle Jo</cp:lastModifiedBy>
  <cp:revision>136</cp:revision>
  <dcterms:created xsi:type="dcterms:W3CDTF">2016-12-05T23:26:54Z</dcterms:created>
  <dcterms:modified xsi:type="dcterms:W3CDTF">2020-07-06T00:49:48Z</dcterms:modified>
</cp:coreProperties>
</file>